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22"/>
  </p:notesMasterIdLst>
  <p:handoutMasterIdLst>
    <p:handoutMasterId r:id="rId23"/>
  </p:handoutMasterIdLst>
  <p:sldIdLst>
    <p:sldId id="274" r:id="rId3"/>
    <p:sldId id="351" r:id="rId4"/>
    <p:sldId id="267" r:id="rId5"/>
    <p:sldId id="352" r:id="rId6"/>
    <p:sldId id="280" r:id="rId7"/>
    <p:sldId id="271" r:id="rId8"/>
    <p:sldId id="281" r:id="rId9"/>
    <p:sldId id="354" r:id="rId10"/>
    <p:sldId id="355" r:id="rId11"/>
    <p:sldId id="363" r:id="rId12"/>
    <p:sldId id="356" r:id="rId13"/>
    <p:sldId id="357" r:id="rId14"/>
    <p:sldId id="358" r:id="rId15"/>
    <p:sldId id="359" r:id="rId16"/>
    <p:sldId id="360" r:id="rId17"/>
    <p:sldId id="350" r:id="rId18"/>
    <p:sldId id="362" r:id="rId19"/>
    <p:sldId id="361" r:id="rId20"/>
    <p:sldId id="321" r:id="rId21"/>
  </p:sldIdLst>
  <p:sldSz cx="12192000" cy="6858000"/>
  <p:notesSz cx="7010400" cy="9296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Montserrat" panose="00000500000000000000" pitchFamily="2" charset="-52"/>
      <p:regular r:id="rId33"/>
      <p:bold r:id="rId34"/>
      <p:italic r:id="rId35"/>
      <p:boldItalic r:id="rId36"/>
    </p:embeddedFont>
    <p:embeddedFont>
      <p:font typeface="Raleway" pitchFamily="2" charset="-52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952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i/1R+VGQj6rR1j+EvdKwKzU9y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6E94B7"/>
    <a:srgbClr val="023A84"/>
    <a:srgbClr val="1F497D"/>
    <a:srgbClr val="6F95B8"/>
    <a:srgbClr val="1E3553"/>
    <a:srgbClr val="3C90DC"/>
    <a:srgbClr val="49B0E3"/>
    <a:srgbClr val="25AEDF"/>
    <a:srgbClr val="006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CA1F69-63E4-4748-A82F-6462BE253F79}">
  <a:tblStyle styleId="{A5CA1F69-63E4-4748-A82F-6462BE253F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3998F9-9C8F-48FB-A58E-ADEB5E960D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53C36B-DBC5-4B84-8AB3-5A083790369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8" autoAdjust="0"/>
    <p:restoredTop sz="96645" autoAdjust="0"/>
  </p:normalViewPr>
  <p:slideViewPr>
    <p:cSldViewPr snapToGrid="0">
      <p:cViewPr>
        <p:scale>
          <a:sx n="75" d="100"/>
          <a:sy n="75" d="100"/>
        </p:scale>
        <p:origin x="2310" y="936"/>
      </p:cViewPr>
      <p:guideLst>
        <p:guide orient="horz" pos="2160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8D3722-A883-4549-9265-1AE84B270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6DB7EE-B42E-48FB-A7B7-4A1F5C6F79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01C6F-9276-43D6-A975-3DE556E8CED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CEA745-4054-4C7E-9FC5-A751D27803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63C34F-7ABD-41C6-85D8-CFD1175C1A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C8E82-764E-473C-8695-610D27AC7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80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7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36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47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2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 userDrawn="1">
  <p:cSld name="2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048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4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4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4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4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4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54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7574d5ef3_5_26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7574d5ef3_5_5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9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599" y="-508233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53301" y="4307808"/>
            <a:ext cx="102241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b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Применение нейронной сети архитектуры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Kolmagorov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 Arnold Networks </a:t>
            </a:r>
            <a:r>
              <a:rPr lang="ru-RU" sz="2800" b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для решения задач классификации и регрессии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C157FE-C021-45B8-A0ED-7E8CD90FE7A9}"/>
              </a:ext>
            </a:extLst>
          </p:cNvPr>
          <p:cNvSpPr/>
          <p:nvPr/>
        </p:nvSpPr>
        <p:spPr>
          <a:xfrm>
            <a:off x="671127" y="5733412"/>
            <a:ext cx="7062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800" i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Домашев Сергей Антонович</a:t>
            </a:r>
          </a:p>
          <a:p>
            <a:pPr lvl="0"/>
            <a:r>
              <a:rPr lang="ru-RU" sz="1800" i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студент гр. Б9121-01.03.02мкт</a:t>
            </a:r>
          </a:p>
          <a:p>
            <a:pPr lvl="0"/>
            <a:r>
              <a:rPr lang="ru-RU" sz="1800" i="1" dirty="0">
                <a:solidFill>
                  <a:schemeClr val="bg1"/>
                </a:solidFill>
                <a:latin typeface="+mj-lt"/>
                <a:ea typeface="Roboto" pitchFamily="2" charset="0"/>
                <a:sym typeface="Calibri"/>
              </a:rPr>
              <a:t>Научный руководитель: Кузнецов К.С.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347133" y="618220"/>
            <a:ext cx="48937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rgbClr val="023A84"/>
                </a:solidFill>
                <a:latin typeface="+mj-lt"/>
                <a:ea typeface="Roboto" pitchFamily="2" charset="0"/>
                <a:sym typeface="Calibri"/>
              </a:rPr>
              <a:t>Выпускная квалификационная работа </a:t>
            </a: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1F3B58C-1F38-4438-83E2-8E24933F187F}"/>
              </a:ext>
            </a:extLst>
          </p:cNvPr>
          <p:cNvSpPr txBox="1">
            <a:spLocks/>
          </p:cNvSpPr>
          <p:nvPr/>
        </p:nvSpPr>
        <p:spPr>
          <a:xfrm>
            <a:off x="1152305" y="206188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Реализованные задачи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B1F0CA41-6B7D-4C05-9D39-CFB71589E099}"/>
              </a:ext>
            </a:extLst>
          </p:cNvPr>
          <p:cNvSpPr txBox="1">
            <a:spLocks/>
          </p:cNvSpPr>
          <p:nvPr/>
        </p:nvSpPr>
        <p:spPr>
          <a:xfrm>
            <a:off x="1459631" y="2167029"/>
            <a:ext cx="9272738" cy="378915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Восстановление зависимости заданных функций </a:t>
            </a:r>
            <a:r>
              <a:rPr lang="ru-RU" sz="2000" dirty="0"/>
              <a:t>(Регрессия)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WineQuality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ru-RU" sz="2000" dirty="0"/>
              <a:t>Классификация)</a:t>
            </a:r>
            <a:endParaRPr lang="en-US" sz="2000" dirty="0"/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MNIST(</a:t>
            </a:r>
            <a:r>
              <a:rPr lang="en-US" sz="2000" b="1" dirty="0" err="1"/>
              <a:t>hw</a:t>
            </a:r>
            <a:r>
              <a:rPr lang="en-US" sz="2000" b="1" dirty="0"/>
              <a:t>)</a:t>
            </a:r>
            <a:r>
              <a:rPr lang="ru-RU" sz="2000" b="1" dirty="0"/>
              <a:t> </a:t>
            </a:r>
            <a:r>
              <a:rPr lang="ru-RU" sz="2000" dirty="0"/>
              <a:t>(Классификация)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MNIST</a:t>
            </a:r>
            <a:r>
              <a:rPr lang="ru-RU" sz="2000" b="1" dirty="0"/>
              <a:t> </a:t>
            </a:r>
            <a:r>
              <a:rPr lang="ru-RU" sz="2000" dirty="0"/>
              <a:t>(Классификация)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Diffusion</a:t>
            </a:r>
            <a:r>
              <a:rPr lang="ru-RU" sz="2000" b="1" dirty="0"/>
              <a:t> </a:t>
            </a:r>
            <a:r>
              <a:rPr lang="ru-RU" sz="2000" dirty="0"/>
              <a:t>(Регрессия)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0A0B8-774E-4598-B3B8-A560F3E55278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253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F6C1DD4-52EC-4ED4-A3EE-212716930833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Интерпретируемость</a:t>
            </a:r>
            <a:endParaRPr lang="ru-RU" sz="4400" dirty="0">
              <a:highlight>
                <a:srgbClr val="00FF00"/>
              </a:highligh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30E303-BC92-4BD0-B83F-AD87445E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99" y="1314894"/>
            <a:ext cx="3670184" cy="483625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28F273E-65A1-4509-8F44-3BCA8D89292C}"/>
              </a:ext>
            </a:extLst>
          </p:cNvPr>
          <p:cNvSpPr txBox="1">
            <a:spLocks/>
          </p:cNvSpPr>
          <p:nvPr/>
        </p:nvSpPr>
        <p:spPr>
          <a:xfrm>
            <a:off x="5324583" y="2449584"/>
            <a:ext cx="6104754" cy="2850241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88E5EEA-8BE9-4BCA-87B4-D78C0B6F411D}"/>
              </a:ext>
            </a:extLst>
          </p:cNvPr>
          <p:cNvSpPr txBox="1">
            <a:spLocks/>
          </p:cNvSpPr>
          <p:nvPr/>
        </p:nvSpPr>
        <p:spPr>
          <a:xfrm>
            <a:off x="5676921" y="2056973"/>
            <a:ext cx="6104754" cy="3352093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C23B045-7DD3-45AF-8349-45DB36767ED3}"/>
              </a:ext>
            </a:extLst>
          </p:cNvPr>
          <p:cNvSpPr txBox="1">
            <a:spLocks/>
          </p:cNvSpPr>
          <p:nvPr/>
        </p:nvSpPr>
        <p:spPr>
          <a:xfrm>
            <a:off x="5500752" y="2056972"/>
            <a:ext cx="6104754" cy="3352093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83374C2A-FADB-4733-9CBD-ED4AC6D3C8A8}"/>
              </a:ext>
            </a:extLst>
          </p:cNvPr>
          <p:cNvSpPr txBox="1">
            <a:spLocks/>
          </p:cNvSpPr>
          <p:nvPr/>
        </p:nvSpPr>
        <p:spPr>
          <a:xfrm>
            <a:off x="5588837" y="2784039"/>
            <a:ext cx="6104754" cy="1289922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Разложение функции по координатам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Символическая формула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Визуализация архитектуры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165CF-4174-4C54-A4C0-C1E943DE25EE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825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C39C63A-990F-4AAD-9A76-DCE310EC7C72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Интерпретируемость: Проблемы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465EA-5C2C-44B5-8DD4-83D7F18F50A1}"/>
              </a:ext>
            </a:extLst>
          </p:cNvPr>
          <p:cNvSpPr txBox="1"/>
          <p:nvPr/>
        </p:nvSpPr>
        <p:spPr>
          <a:xfrm>
            <a:off x="4943694" y="2900801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-0.12*Max(0, -7.65*sin(0.5*x_1 - 3.89) + 56.82*sin(0.54*x_10 - 7.23) + 13.37*sin(0.63*x_13 + 8.0) - 4.74*sin(0.83*x_2 - 1.38) - 20.34*sin(0.3*x_5 - 7.67) + 24.61*sin(0.41*x_6 + 8.42) + 26.0*sin(0.81*x_7 + 9.8) + 12.66*tanh(0.6*x_3 - 0.31) - 81.93 + 63.55*exp(-0.17*(-0.64*x_9 - 1)**2) - 30.62*exp(-0.18*(-0.53*x_4 - 1)**2) + 34.06*exp(-0.59*(-0.47*x_12 - 1)**2) + 43.2*exp(-0.85*(-0.52*x_11 - 1)**2) - 6.91*exp(-3.25*(1 - 0.39*x_8)**2)) + 0.51*Max(0, 15.28*sin(0.57*x_10 + 5.37) - 2.72*sin(1.1*x_11 - 5.63) - 12.65*sin(0.71*x_13 + 9.02) - 8.61*sin(0.49*x_3 + 8.98) + 2.5*sin(1.16*x_6 - 5.39) + 2.54*tan(0.33*x_2 - 6.84)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5B8099-E60A-4F75-961C-25AFC886C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2305" y="1245609"/>
            <a:ext cx="3218445" cy="4117405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C3D1F58-8927-4B96-A67D-B728600C54DB}"/>
              </a:ext>
            </a:extLst>
          </p:cNvPr>
          <p:cNvSpPr txBox="1">
            <a:spLocks/>
          </p:cNvSpPr>
          <p:nvPr/>
        </p:nvSpPr>
        <p:spPr>
          <a:xfrm>
            <a:off x="4943694" y="1774074"/>
            <a:ext cx="6104754" cy="974229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Высокая размерность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Трудная разложимость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0E0319-6402-4343-AD40-0C28A694DB08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8563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30D2E58-A53D-4B52-B3A7-065B4BDE1D65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Использование параметров</a:t>
            </a:r>
            <a:endParaRPr lang="ru-RU" sz="4400" dirty="0">
              <a:highlight>
                <a:srgbClr val="00FF00"/>
              </a:highligh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C4C805-9C3F-4030-AE7F-E1764CDA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35"/>
            <a:ext cx="12192000" cy="4025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676AB-54DD-41EE-B0DB-F4EE47DB7733}"/>
              </a:ext>
            </a:extLst>
          </p:cNvPr>
          <p:cNvSpPr txBox="1"/>
          <p:nvPr/>
        </p:nvSpPr>
        <p:spPr>
          <a:xfrm>
            <a:off x="1006680" y="5522325"/>
            <a:ext cx="4280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20501 параметр для </a:t>
            </a:r>
            <a:r>
              <a:rPr lang="en-US" sz="2000" dirty="0"/>
              <a:t>Deep </a:t>
            </a:r>
            <a:r>
              <a:rPr lang="ru-RU" sz="2000" dirty="0"/>
              <a:t>модели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D2AFB5-3EBE-435A-9075-EA227754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35"/>
            <a:ext cx="12192000" cy="4025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D4A51-3A54-41C9-A76C-E85D914D184B}"/>
              </a:ext>
            </a:extLst>
          </p:cNvPr>
          <p:cNvSpPr txBox="1"/>
          <p:nvPr/>
        </p:nvSpPr>
        <p:spPr>
          <a:xfrm>
            <a:off x="7148819" y="5522325"/>
            <a:ext cx="4530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48 параметров для </a:t>
            </a:r>
            <a:r>
              <a:rPr lang="en-US" sz="2000" dirty="0"/>
              <a:t>Complex </a:t>
            </a:r>
            <a:r>
              <a:rPr lang="ru-RU" sz="2000" dirty="0"/>
              <a:t>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34922-180A-41C3-BCB2-60880C9DC301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2560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A7C7DE-251A-4827-B12E-5262A927ABC4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Точность</a:t>
            </a:r>
            <a:endParaRPr lang="ru-RU" sz="4400" dirty="0">
              <a:highlight>
                <a:srgbClr val="00FF00"/>
              </a:highligh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C5D7C5-ADCC-422B-BC0B-72375416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1135619"/>
            <a:ext cx="5525271" cy="5334744"/>
          </a:xfrm>
          <a:prstGeom prst="rect">
            <a:avLst/>
          </a:prstGeom>
        </p:spPr>
      </p:pic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8C70A405-8238-4A43-94C7-EA96DCF69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830713"/>
              </p:ext>
            </p:extLst>
          </p:nvPr>
        </p:nvGraphicFramePr>
        <p:xfrm>
          <a:off x="6845416" y="2131060"/>
          <a:ext cx="4791045" cy="3337560"/>
        </p:xfrm>
        <a:graphic>
          <a:graphicData uri="http://schemas.openxmlformats.org/drawingml/2006/table">
            <a:tbl>
              <a:tblPr firstRow="1" bandRow="1">
                <a:tableStyleId>{A5CA1F69-63E4-4748-A82F-6462BE253F79}</a:tableStyleId>
              </a:tblPr>
              <a:tblGrid>
                <a:gridCol w="1597015">
                  <a:extLst>
                    <a:ext uri="{9D8B030D-6E8A-4147-A177-3AD203B41FA5}">
                      <a16:colId xmlns:a16="http://schemas.microsoft.com/office/drawing/2014/main" val="1993727474"/>
                    </a:ext>
                  </a:extLst>
                </a:gridCol>
                <a:gridCol w="1597015">
                  <a:extLst>
                    <a:ext uri="{9D8B030D-6E8A-4147-A177-3AD203B41FA5}">
                      <a16:colId xmlns:a16="http://schemas.microsoft.com/office/drawing/2014/main" val="500151752"/>
                    </a:ext>
                  </a:extLst>
                </a:gridCol>
                <a:gridCol w="1597015">
                  <a:extLst>
                    <a:ext uri="{9D8B030D-6E8A-4147-A177-3AD203B41FA5}">
                      <a16:colId xmlns:a16="http://schemas.microsoft.com/office/drawing/2014/main" val="3303616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Точность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9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MOONS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KAN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0.969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6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MOONS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0.968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1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WineQ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KAN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0.9844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WineQ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0.9843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3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MNIST(</a:t>
                      </a:r>
                      <a:r>
                        <a:rPr lang="en-US" sz="1800" dirty="0" err="1"/>
                        <a:t>hw</a:t>
                      </a:r>
                      <a:r>
                        <a:rPr lang="en-US" sz="1800" dirty="0"/>
                        <a:t>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KAN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0.865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4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MNIST(</a:t>
                      </a:r>
                      <a:r>
                        <a:rPr lang="en-US" sz="1800" dirty="0" err="1"/>
                        <a:t>hw</a:t>
                      </a:r>
                      <a:r>
                        <a:rPr lang="en-US" sz="1800" dirty="0"/>
                        <a:t>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0.844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30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Diffusion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0.701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6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Diffusion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KAN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0.735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80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5E1DB3-89B7-4674-86B2-990BC2CCF2E2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6869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535669A-C255-47F5-99BC-8C3E874676B9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Скорость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4DCE7-30FA-4AE2-ACCE-AD95551E6339}"/>
              </a:ext>
            </a:extLst>
          </p:cNvPr>
          <p:cNvSpPr txBox="1"/>
          <p:nvPr/>
        </p:nvSpPr>
        <p:spPr>
          <a:xfrm>
            <a:off x="1745386" y="5060199"/>
            <a:ext cx="5333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KAN </a:t>
            </a:r>
            <a:r>
              <a:rPr lang="ru-RU" sz="2000" dirty="0"/>
              <a:t>обучается дольше в среднем в 10 раз</a:t>
            </a:r>
          </a:p>
        </p:txBody>
      </p:sp>
      <p:graphicFrame>
        <p:nvGraphicFramePr>
          <p:cNvPr id="8" name="Таблица 10">
            <a:extLst>
              <a:ext uri="{FF2B5EF4-FFF2-40B4-BE49-F238E27FC236}">
                <a16:creationId xmlns:a16="http://schemas.microsoft.com/office/drawing/2014/main" id="{6E778B8F-44D9-4494-8E4C-415E0BDE2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171373"/>
              </p:ext>
            </p:extLst>
          </p:nvPr>
        </p:nvGraphicFramePr>
        <p:xfrm>
          <a:off x="348143" y="1911124"/>
          <a:ext cx="8127999" cy="2773680"/>
        </p:xfrm>
        <a:graphic>
          <a:graphicData uri="http://schemas.openxmlformats.org/drawingml/2006/table">
            <a:tbl>
              <a:tblPr firstRow="1" bandRow="1">
                <a:tableStyleId>{A5CA1F69-63E4-4748-A82F-6462BE253F79}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57588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043661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42157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Задача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Скорость обучения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7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MOONS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KAN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10.1с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6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MOONS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MLP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1.7с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9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WineQ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KAN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123с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65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WineQ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MLP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16с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02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MNIST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KAN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3128с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759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MNIST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MLP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243с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5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2FE1C37-620A-4FF5-A902-07AFD3D3D549}"/>
              </a:ext>
            </a:extLst>
          </p:cNvPr>
          <p:cNvSpPr txBox="1"/>
          <p:nvPr/>
        </p:nvSpPr>
        <p:spPr>
          <a:xfrm>
            <a:off x="8745973" y="1911124"/>
            <a:ext cx="31774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 </a:t>
            </a:r>
            <a:r>
              <a:rPr lang="en-US" sz="2000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Одинаковый </a:t>
            </a:r>
            <a:r>
              <a:rPr lang="ru-RU" sz="2000" dirty="0" err="1"/>
              <a:t>батч</a:t>
            </a:r>
            <a:r>
              <a:rPr lang="ru-RU" sz="2000" dirty="0"/>
              <a:t> </a:t>
            </a:r>
            <a:r>
              <a:rPr lang="ru-RU" sz="2000" dirty="0" err="1"/>
              <a:t>сайз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Оптимальный </a:t>
            </a:r>
            <a:r>
              <a:rPr lang="en-US" sz="2000" dirty="0" err="1"/>
              <a:t>lr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C1691-FE91-4AA5-96F9-0CE024AFC468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5057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FF21A9-7CC0-4251-889B-B253133C306F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Вывод: Преимущества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56EC643E-F909-41BD-B0FB-70B271EE59D8}"/>
              </a:ext>
            </a:extLst>
          </p:cNvPr>
          <p:cNvSpPr txBox="1">
            <a:spLocks/>
          </p:cNvSpPr>
          <p:nvPr/>
        </p:nvSpPr>
        <p:spPr>
          <a:xfrm>
            <a:off x="1459631" y="1558174"/>
            <a:ext cx="9272738" cy="365138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Интерпретируемость на ограниченном классе задач</a:t>
            </a:r>
            <a:r>
              <a:rPr lang="en-US" sz="2000" b="1" dirty="0"/>
              <a:t>:</a:t>
            </a:r>
            <a:r>
              <a:rPr lang="ru-RU" sz="2000" dirty="0"/>
              <a:t> При выполнений условий искомой зависимости – архитектура показывает хорошую интерпретируемость</a:t>
            </a:r>
            <a:endParaRPr lang="en-US" sz="2000" dirty="0"/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Оптимальное использование параметров</a:t>
            </a:r>
            <a:r>
              <a:rPr lang="ru-RU" sz="2000" dirty="0"/>
              <a:t>: Ввиду использования адаптивных функций модель хранит в себе малое количество параметров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Отличная точность восстановления композиционных структур</a:t>
            </a:r>
            <a:r>
              <a:rPr lang="ru-RU" sz="2000" dirty="0"/>
              <a:t>: Архитектура демонстрирует машинную точность для задач восстановления зависимости композиционных функций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67E1D-FA67-47F3-A2B2-BC5E6C78EC9D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4497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7AFC35-4BF8-47D7-9F56-614B98328E01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Вывод: Недостатки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7B3DDBE6-8581-4409-A17D-4B0E228BEF19}"/>
              </a:ext>
            </a:extLst>
          </p:cNvPr>
          <p:cNvSpPr txBox="1">
            <a:spLocks/>
          </p:cNvSpPr>
          <p:nvPr/>
        </p:nvSpPr>
        <p:spPr>
          <a:xfrm>
            <a:off x="1459631" y="1558175"/>
            <a:ext cx="9272738" cy="318160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Ограниченность класса задач</a:t>
            </a:r>
            <a:r>
              <a:rPr lang="en-US" sz="2000" b="1" dirty="0"/>
              <a:t>:</a:t>
            </a:r>
            <a:r>
              <a:rPr lang="ru-RU" sz="2000" dirty="0"/>
              <a:t> Требование к понимаю свойств задачи, </a:t>
            </a:r>
            <a:r>
              <a:rPr lang="en-US" sz="2000" dirty="0"/>
              <a:t>KAN </a:t>
            </a:r>
            <a:r>
              <a:rPr lang="ru-RU" sz="2000" dirty="0"/>
              <a:t>плохо применимы к изображениям, тексту, аудио. </a:t>
            </a:r>
            <a:endParaRPr lang="en-US" sz="2000" dirty="0"/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Крайне тяжёлая настройка </a:t>
            </a:r>
            <a:r>
              <a:rPr lang="ru-RU" sz="2000" b="1" dirty="0" err="1"/>
              <a:t>гиперпараметров</a:t>
            </a:r>
            <a:r>
              <a:rPr lang="ru-RU" sz="2000" dirty="0"/>
              <a:t>: </a:t>
            </a:r>
            <a:r>
              <a:rPr lang="en-US" sz="2000" dirty="0"/>
              <a:t>KAN </a:t>
            </a:r>
            <a:r>
              <a:rPr lang="ru-RU" sz="2000" dirty="0"/>
              <a:t>в своей текущей версии является крайне тяжело обучаемой в плане подбора оптимальной архитектуры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Новизна</a:t>
            </a:r>
            <a:r>
              <a:rPr lang="ru-RU" sz="2000" dirty="0"/>
              <a:t>: Отсутствие развитых фреймворков, продолжающиеся споры и исследования порождают трудности в исследовательской деятельности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58421-3C48-46FF-9CAA-E5264B35BF7D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678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85D9595-3CCD-441A-9794-561596F44793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Вектор развития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A7D6C7C7-9E33-4934-8EFC-34AFFFFEE153}"/>
              </a:ext>
            </a:extLst>
          </p:cNvPr>
          <p:cNvSpPr txBox="1">
            <a:spLocks/>
          </p:cNvSpPr>
          <p:nvPr/>
        </p:nvSpPr>
        <p:spPr>
          <a:xfrm>
            <a:off x="1459631" y="1558174"/>
            <a:ext cx="9272738" cy="440155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Оптимизация под </a:t>
            </a:r>
            <a:r>
              <a:rPr lang="en-US" sz="2000" b="1" dirty="0"/>
              <a:t>GPU:</a:t>
            </a:r>
            <a:r>
              <a:rPr lang="ru-RU" sz="2000" dirty="0"/>
              <a:t> Библиотека не оптимизировано для эффективного обучения на </a:t>
            </a:r>
            <a:r>
              <a:rPr lang="en-US" sz="2000" dirty="0"/>
              <a:t>GPU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Изменение композиционной структуры</a:t>
            </a:r>
            <a:r>
              <a:rPr lang="ru-RU" sz="2000" dirty="0"/>
              <a:t>: Замена существующего композиционного разложения на более актуальные 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Увеличение набора базисных функций</a:t>
            </a:r>
            <a:r>
              <a:rPr lang="ru-RU" sz="2000" dirty="0"/>
              <a:t>: Библиотека содержит малое количество базисных функций, ввиду чего при плохом построении модели не может вывести символическую формулу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Дополнительная регуляризация:</a:t>
            </a:r>
            <a:r>
              <a:rPr lang="ru-RU" sz="2000" dirty="0"/>
              <a:t> Ограничение сложности каждой одномерной компоненты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8EBFB-2256-43EA-BB17-96B228422982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0210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20327" y="3332301"/>
            <a:ext cx="732987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  <a:p>
            <a:pPr lvl="0"/>
            <a:endParaRPr lang="ru-RU" sz="3600" b="1" dirty="0">
              <a:solidFill>
                <a:schemeClr val="bg1"/>
              </a:solidFill>
              <a:latin typeface="Montserrat" panose="00000500000000000000" pitchFamily="2" charset="-52"/>
              <a:ea typeface="Roboto" pitchFamily="2" charset="0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B0313-E584-4658-BE35-8278C16751B8}"/>
              </a:ext>
            </a:extLst>
          </p:cNvPr>
          <p:cNvSpPr txBox="1"/>
          <p:nvPr/>
        </p:nvSpPr>
        <p:spPr>
          <a:xfrm>
            <a:off x="11786532" y="64393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1F8F03-7B5B-48BF-B436-2E2C3265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3429000"/>
            <a:ext cx="6601746" cy="3010320"/>
          </a:xfrm>
          <a:prstGeom prst="rect">
            <a:avLst/>
          </a:prstGeom>
        </p:spPr>
      </p:pic>
      <p:sp>
        <p:nvSpPr>
          <p:cNvPr id="10" name="Объект 6">
            <a:extLst>
              <a:ext uri="{FF2B5EF4-FFF2-40B4-BE49-F238E27FC236}">
                <a16:creationId xmlns:a16="http://schemas.microsoft.com/office/drawing/2014/main" id="{1999AB77-40DF-4854-A4AA-FCA655060214}"/>
              </a:ext>
            </a:extLst>
          </p:cNvPr>
          <p:cNvSpPr txBox="1">
            <a:spLocks/>
          </p:cNvSpPr>
          <p:nvPr/>
        </p:nvSpPr>
        <p:spPr>
          <a:xfrm>
            <a:off x="3657826" y="2114537"/>
            <a:ext cx="4873173" cy="8549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/>
              <a:t>Тема: Индивидуальный проект</a:t>
            </a:r>
          </a:p>
          <a:p>
            <a:r>
              <a:rPr lang="ru-RU" sz="2000" dirty="0"/>
              <a:t>Характер работы: Исследовательский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B5E8AC4-BAAB-4B6E-A0CD-23BA0E8B9703}"/>
              </a:ext>
            </a:extLst>
          </p:cNvPr>
          <p:cNvSpPr txBox="1">
            <a:spLocks/>
          </p:cNvSpPr>
          <p:nvPr/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Характеристика выпускной квалификационной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8B46A-CCCC-4B6D-AD8F-C38A53AEEDF7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46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30546-6A20-4D7D-AA52-6742996889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6650" y="398495"/>
            <a:ext cx="9598700" cy="726976"/>
          </a:xfrm>
        </p:spPr>
        <p:txBody>
          <a:bodyPr/>
          <a:lstStyle/>
          <a:p>
            <a:pPr algn="ctr"/>
            <a:r>
              <a:rPr lang="ru-RU" sz="4400" dirty="0"/>
              <a:t>Основа</a:t>
            </a:r>
            <a:r>
              <a:rPr lang="ru-RU" sz="4400" b="1" dirty="0"/>
              <a:t> </a:t>
            </a:r>
            <a:r>
              <a:rPr lang="en-US" sz="4400" dirty="0"/>
              <a:t>AI</a:t>
            </a:r>
            <a:endParaRPr lang="ru-RU" sz="4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7CA072-C50C-4444-8DB2-866BE30B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844824"/>
            <a:ext cx="3600400" cy="4327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0EE755-CEE7-4368-9D43-4563A8EA0BC2}"/>
              </a:ext>
            </a:extLst>
          </p:cNvPr>
          <p:cNvSpPr txBox="1"/>
          <p:nvPr/>
        </p:nvSpPr>
        <p:spPr>
          <a:xfrm>
            <a:off x="1409600" y="1344664"/>
            <a:ext cx="1595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AI </a:t>
            </a:r>
            <a:r>
              <a:rPr lang="ru-RU" sz="2000" dirty="0"/>
              <a:t>сегодня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EB2CE-4ED5-4D2C-98A0-B84AF102393E}"/>
              </a:ext>
            </a:extLst>
          </p:cNvPr>
          <p:cNvSpPr txBox="1"/>
          <p:nvPr/>
        </p:nvSpPr>
        <p:spPr>
          <a:xfrm>
            <a:off x="4079775" y="5001684"/>
            <a:ext cx="2631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Универсальная </a:t>
            </a:r>
            <a:r>
              <a:rPr lang="ru-RU" sz="2000" dirty="0" err="1"/>
              <a:t>аппроксимационная</a:t>
            </a:r>
            <a:r>
              <a:rPr lang="ru-RU" sz="2000" dirty="0"/>
              <a:t> теорема 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3189B-F36D-44BA-BDEF-D877C205AEFB}"/>
                  </a:ext>
                </a:extLst>
              </p:cNvPr>
              <p:cNvSpPr txBox="1"/>
              <p:nvPr/>
            </p:nvSpPr>
            <p:spPr>
              <a:xfrm>
                <a:off x="6711105" y="1544719"/>
                <a:ext cx="4880375" cy="140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)≈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3189B-F36D-44BA-BDEF-D877C205A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05" y="1544719"/>
                <a:ext cx="4880375" cy="1406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257F60D-E25A-417F-A3BC-40CA85D2A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030" y="3247022"/>
            <a:ext cx="3191320" cy="2562583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F795DDF-D8B3-4416-AFA5-3D2CB3191543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64BEC5-6DE9-4AA9-B84E-AE83D59CFCA8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E39E3EF-52C2-4A59-B274-FA8FC40DE8D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57B30A-02D8-446D-A83C-DA9265B2FA79}"/>
              </a:ext>
            </a:extLst>
          </p:cNvPr>
          <p:cNvSpPr txBox="1"/>
          <p:nvPr/>
        </p:nvSpPr>
        <p:spPr>
          <a:xfrm>
            <a:off x="407368" y="6105562"/>
            <a:ext cx="9769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* </a:t>
            </a:r>
            <a:r>
              <a:rPr lang="en-US" sz="2000" dirty="0" err="1"/>
              <a:t>Cybenko</a:t>
            </a:r>
            <a:r>
              <a:rPr lang="en-US" sz="2000" dirty="0"/>
              <a:t>, G. V. Approximation by Superpositions of a Sigmoidal function // </a:t>
            </a:r>
            <a:endParaRPr lang="ru-RU" sz="2000" dirty="0"/>
          </a:p>
          <a:p>
            <a:r>
              <a:rPr lang="en-US" sz="2000" dirty="0"/>
              <a:t>Mathematics of Control Signals and Systems. — 1989. — Т. 2, № 4. — С. 303—314</a:t>
            </a:r>
            <a:endParaRPr lang="ru-RU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8C941-378F-4314-864C-3DC2EEDD3463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DEAEF5-036D-4ADB-90C0-84CEB2D0F94E}"/>
              </a:ext>
            </a:extLst>
          </p:cNvPr>
          <p:cNvSpPr txBox="1">
            <a:spLocks/>
          </p:cNvSpPr>
          <p:nvPr/>
        </p:nvSpPr>
        <p:spPr>
          <a:xfrm>
            <a:off x="1459631" y="2167029"/>
            <a:ext cx="9272738" cy="378915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Интерпретируемость</a:t>
            </a:r>
            <a:r>
              <a:rPr lang="ru-RU" sz="2000" dirty="0"/>
              <a:t> (</a:t>
            </a:r>
            <a:r>
              <a:rPr lang="en-US" sz="2000" dirty="0"/>
              <a:t>“</a:t>
            </a:r>
            <a:r>
              <a:rPr lang="ru-RU" sz="2000" dirty="0"/>
              <a:t>Чёрный ящик</a:t>
            </a:r>
            <a:r>
              <a:rPr lang="en-US" sz="2000" dirty="0"/>
              <a:t>”</a:t>
            </a:r>
            <a:r>
              <a:rPr lang="ru-RU" sz="2000" dirty="0"/>
              <a:t>)</a:t>
            </a:r>
            <a:r>
              <a:rPr lang="en-US" sz="2000" dirty="0"/>
              <a:t>: MLP </a:t>
            </a:r>
            <a:r>
              <a:rPr lang="ru-RU" sz="2000" dirty="0"/>
              <a:t>комбинируют входные данные через каскад нелинейных преобразований, что делает их предсказания необъяснимыми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Низкая эффективность на малых </a:t>
            </a:r>
            <a:r>
              <a:rPr lang="ru-RU" sz="2000" b="1" dirty="0" err="1"/>
              <a:t>датасетах</a:t>
            </a:r>
            <a:r>
              <a:rPr lang="ru-RU" sz="2000" dirty="0"/>
              <a:t>: </a:t>
            </a:r>
            <a:r>
              <a:rPr lang="en-US" sz="2000" dirty="0"/>
              <a:t>MLP </a:t>
            </a:r>
            <a:r>
              <a:rPr lang="ru-RU" sz="2000" dirty="0"/>
              <a:t>требуют больших объёмов данных для обучения ввиду жёсткой структуры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Неэффективное использование параметров</a:t>
            </a:r>
            <a:r>
              <a:rPr lang="ru-RU" sz="2000" dirty="0"/>
              <a:t>: </a:t>
            </a:r>
            <a:r>
              <a:rPr lang="en-US" sz="2000" dirty="0"/>
              <a:t>MLP</a:t>
            </a:r>
            <a:r>
              <a:rPr lang="ru-RU" sz="2000" dirty="0"/>
              <a:t>, ввиду своей архитектуры, приводит к необходимости большого числа параметров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Проклятие размерности</a:t>
            </a:r>
            <a:r>
              <a:rPr lang="ru-RU" sz="2000" dirty="0"/>
              <a:t>: Число параметров растёт экспоненциально с увеличением размерности входа</a:t>
            </a:r>
            <a:endParaRPr lang="ru-RU" sz="2000" b="1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131C133-FEFA-47E1-8F80-F05A2CAC7B58}"/>
              </a:ext>
            </a:extLst>
          </p:cNvPr>
          <p:cNvSpPr txBox="1">
            <a:spLocks/>
          </p:cNvSpPr>
          <p:nvPr/>
        </p:nvSpPr>
        <p:spPr>
          <a:xfrm>
            <a:off x="1048692" y="690666"/>
            <a:ext cx="10094616" cy="7269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Проблемы современной архитектуры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16D4E-F811-47DE-A0CB-6498C1662CFA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76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30546-6A20-4D7D-AA52-6742996889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6650" y="477165"/>
            <a:ext cx="9598700" cy="726976"/>
          </a:xfrm>
        </p:spPr>
        <p:txBody>
          <a:bodyPr/>
          <a:lstStyle/>
          <a:p>
            <a:pPr algn="ctr"/>
            <a:r>
              <a:rPr lang="ru-RU" sz="4400" dirty="0"/>
              <a:t>Предложенное решение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7CA072-C50C-4444-8DB2-866BE30B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844824"/>
            <a:ext cx="3600400" cy="4327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0EE755-CEE7-4368-9D43-4563A8EA0BC2}"/>
              </a:ext>
            </a:extLst>
          </p:cNvPr>
          <p:cNvSpPr txBox="1"/>
          <p:nvPr/>
        </p:nvSpPr>
        <p:spPr>
          <a:xfrm>
            <a:off x="486998" y="1444714"/>
            <a:ext cx="344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Возможная альтернатива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EB2CE-4ED5-4D2C-98A0-B84AF102393E}"/>
              </a:ext>
            </a:extLst>
          </p:cNvPr>
          <p:cNvSpPr txBox="1"/>
          <p:nvPr/>
        </p:nvSpPr>
        <p:spPr>
          <a:xfrm>
            <a:off x="4079776" y="5001684"/>
            <a:ext cx="181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Теорема </a:t>
            </a:r>
            <a:r>
              <a:rPr lang="ru-RU" sz="2000" dirty="0" err="1"/>
              <a:t>Колмагорова</a:t>
            </a:r>
            <a:r>
              <a:rPr lang="ru-RU" sz="2000" dirty="0"/>
              <a:t> Арнольда</a:t>
            </a:r>
            <a:r>
              <a:rPr lang="en-US" sz="2000" dirty="0"/>
              <a:t> *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3189B-F36D-44BA-BDEF-D877C205AEFB}"/>
                  </a:ext>
                </a:extLst>
              </p:cNvPr>
              <p:cNvSpPr txBox="1"/>
              <p:nvPr/>
            </p:nvSpPr>
            <p:spPr>
              <a:xfrm>
                <a:off x="5368056" y="1444714"/>
                <a:ext cx="6554678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𝛹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3189B-F36D-44BA-BDEF-D877C205A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056" y="1444714"/>
                <a:ext cx="6554678" cy="1387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454D2-8464-4B97-8073-4BE7C958D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682" y="3149922"/>
            <a:ext cx="4163006" cy="2867425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BFC837C-5383-47B7-9D23-11E82911BE08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86DA857-A4B3-416F-B0BF-7154CECE36D0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1CDE753-BF53-4B41-8637-73197B699AA9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ADBB-6F07-4878-9815-68A0FE7F2E8A}"/>
              </a:ext>
            </a:extLst>
          </p:cNvPr>
          <p:cNvSpPr txBox="1"/>
          <p:nvPr/>
        </p:nvSpPr>
        <p:spPr>
          <a:xfrm>
            <a:off x="348143" y="6172200"/>
            <a:ext cx="12123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</a:t>
            </a:r>
            <a:r>
              <a:rPr lang="en-US" sz="2000" dirty="0" err="1"/>
              <a:t>Kolmagorov</a:t>
            </a:r>
            <a:r>
              <a:rPr lang="en-US" sz="2000" dirty="0"/>
              <a:t>, A.N. On the representation of continuous functions of several variables as superpositions</a:t>
            </a:r>
          </a:p>
          <a:p>
            <a:r>
              <a:rPr lang="en-US" sz="2000" dirty="0"/>
              <a:t> of continuous functions of a smaller number of variables, 108(2), 1957</a:t>
            </a:r>
            <a:endParaRPr lang="ru-RU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398A6-113B-47DB-987D-57902BBD07BA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7734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98747-3A6F-9CC3-FFD9-EE99CBF5E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0524" y="620689"/>
            <a:ext cx="10512862" cy="1325563"/>
          </a:xfrm>
        </p:spPr>
        <p:txBody>
          <a:bodyPr/>
          <a:lstStyle/>
          <a:p>
            <a:pPr algn="ctr"/>
            <a:r>
              <a:rPr lang="ru-RU" sz="4400" dirty="0"/>
              <a:t>Задачи, поставленные в рамках дипломной работы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42FF18-B3EB-C477-2A86-C9F2B4E415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0524" y="2405416"/>
            <a:ext cx="10512862" cy="36766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Изучение обеих математических теорем и построенных на их базе архитектур нейронных сетей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Изучение научной статьи и документации на платформе </a:t>
            </a:r>
            <a:r>
              <a:rPr lang="en-US" sz="2000" dirty="0" err="1"/>
              <a:t>arXiv</a:t>
            </a:r>
            <a:r>
              <a:rPr lang="ru-RU" sz="2000" dirty="0"/>
              <a:t> об архитектуре </a:t>
            </a:r>
            <a:r>
              <a:rPr lang="en-US" sz="2000" dirty="0"/>
              <a:t>KAN</a:t>
            </a:r>
            <a:endParaRPr lang="ru-RU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Реализация разноплановых задач с использованием обеих архитектур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Сравнение результатов в рамках обозначенных проблем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Метод исследования - теоретический</a:t>
            </a:r>
          </a:p>
          <a:p>
            <a:endParaRPr lang="en-US" sz="2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F2D8CD6-ADA8-4A90-A6EF-0B268BCADDCC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BC9657A-9E84-47CA-928E-27C10E3A1E5E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F7E900E-1CA8-4AEB-9526-0E53D02875C1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21C-489B-4CDF-8F10-CFCEFBA825DD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40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98747-3A6F-9CC3-FFD9-EE99CBF5E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1365" y="490871"/>
            <a:ext cx="7104447" cy="1325563"/>
          </a:xfrm>
        </p:spPr>
        <p:txBody>
          <a:bodyPr/>
          <a:lstStyle/>
          <a:p>
            <a:pPr algn="ctr"/>
            <a:r>
              <a:rPr lang="ru-RU" sz="4400" dirty="0"/>
              <a:t>Обоснование средств реализации</a:t>
            </a:r>
            <a:endParaRPr lang="ru-RU" sz="4400" dirty="0">
              <a:highlight>
                <a:srgbClr val="00FF00"/>
              </a:highligh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42FF18-B3EB-C477-2A86-C9F2B4E415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1365" y="2600471"/>
            <a:ext cx="6104754" cy="3352093"/>
          </a:xfrm>
        </p:spPr>
        <p:txBody>
          <a:bodyPr>
            <a:noAutofit/>
          </a:bodyPr>
          <a:lstStyle/>
          <a:p>
            <a:r>
              <a:rPr lang="ru-RU" sz="2400" dirty="0"/>
              <a:t>Для реализации данного проекта был использован </a:t>
            </a:r>
            <a:r>
              <a:rPr lang="en-US" sz="2400" dirty="0"/>
              <a:t>Python 3.10</a:t>
            </a:r>
            <a:r>
              <a:rPr lang="ru-RU" sz="2400" dirty="0"/>
              <a:t>, библиотека </a:t>
            </a:r>
            <a:r>
              <a:rPr lang="en-US" sz="2400" dirty="0" err="1"/>
              <a:t>PyTorch</a:t>
            </a:r>
            <a:r>
              <a:rPr lang="en-US" sz="2400" dirty="0"/>
              <a:t> </a:t>
            </a:r>
            <a:r>
              <a:rPr lang="ru-RU" sz="2400" dirty="0"/>
              <a:t>и прочие библиотеки для работы с большими данными и создания визуализаций (</a:t>
            </a:r>
            <a:r>
              <a:rPr lang="en-US" sz="2400" dirty="0"/>
              <a:t>NumPy, Pandas, </a:t>
            </a:r>
            <a:r>
              <a:rPr lang="en-US" sz="2400" dirty="0" err="1"/>
              <a:t>MatplotLib</a:t>
            </a:r>
            <a:r>
              <a:rPr lang="en-US" sz="2400" dirty="0"/>
              <a:t> </a:t>
            </a:r>
            <a:r>
              <a:rPr lang="ru-RU" sz="2400" dirty="0"/>
              <a:t>и пр.). Также для реализации задач использовалась библиотека студентов из </a:t>
            </a:r>
            <a:r>
              <a:rPr lang="en-US" sz="2400" dirty="0"/>
              <a:t>MIT </a:t>
            </a:r>
            <a:r>
              <a:rPr lang="ru-RU" sz="2400" dirty="0"/>
              <a:t>из </a:t>
            </a:r>
            <a:r>
              <a:rPr lang="en-US" sz="2400" dirty="0"/>
              <a:t>GitHub </a:t>
            </a:r>
            <a:r>
              <a:rPr lang="ru-RU" sz="2400" dirty="0"/>
              <a:t>под названием </a:t>
            </a:r>
            <a:r>
              <a:rPr lang="en-US" sz="2400" dirty="0" err="1"/>
              <a:t>pykan</a:t>
            </a:r>
            <a:endParaRPr lang="en-US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EF987D-E17F-408E-9CD0-D5C54A20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5" y="3429001"/>
            <a:ext cx="2520281" cy="20162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3B82BA-32F0-4B3D-8EC6-75C8A0CF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3" y="1008112"/>
            <a:ext cx="2721167" cy="2492896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12E1355-AB0B-4711-A658-5E0D70038222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2FC16B8-5506-4EB8-A32D-A00DF65F7635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EAC5A16-B1E5-43B3-895D-80580CDE13CF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9F0758-34AA-499E-A55E-CFD44F5F4590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123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39D749-748F-415A-926E-5222C24B5A7A}"/>
              </a:ext>
            </a:extLst>
          </p:cNvPr>
          <p:cNvSpPr txBox="1">
            <a:spLocks/>
          </p:cNvSpPr>
          <p:nvPr/>
        </p:nvSpPr>
        <p:spPr>
          <a:xfrm>
            <a:off x="1152305" y="363833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Разница архитектур</a:t>
            </a:r>
            <a:endParaRPr lang="ru-RU" sz="4400" dirty="0">
              <a:highlight>
                <a:srgbClr val="00FF00"/>
              </a:highlight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67D463-3478-425B-9CCE-59161A62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68" y="1650545"/>
            <a:ext cx="3432841" cy="38634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8D5E8B-F0F7-4BE4-8AC9-BF6BE87A2002}"/>
              </a:ext>
            </a:extLst>
          </p:cNvPr>
          <p:cNvSpPr txBox="1"/>
          <p:nvPr/>
        </p:nvSpPr>
        <p:spPr>
          <a:xfrm>
            <a:off x="1623539" y="5619671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/>
              <a:t>Фиксированные функции активации</a:t>
            </a:r>
          </a:p>
          <a:p>
            <a:pPr algn="ctr"/>
            <a:r>
              <a:rPr lang="ru-RU" sz="1800" dirty="0">
                <a:solidFill>
                  <a:srgbClr val="CC0099"/>
                </a:solidFill>
              </a:rPr>
              <a:t>Обучаемые веса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353FAF-6879-4FEF-B78C-9C65E178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43" y="1650546"/>
            <a:ext cx="3953433" cy="3863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A0161-F5D2-4321-B88E-5408632F2CAD}"/>
              </a:ext>
            </a:extLst>
          </p:cNvPr>
          <p:cNvSpPr txBox="1"/>
          <p:nvPr/>
        </p:nvSpPr>
        <p:spPr>
          <a:xfrm>
            <a:off x="7117632" y="5619671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/>
              <a:t>Фиксированные веса</a:t>
            </a:r>
          </a:p>
          <a:p>
            <a:pPr algn="ctr"/>
            <a:r>
              <a:rPr lang="ru-RU" sz="1800" dirty="0">
                <a:solidFill>
                  <a:srgbClr val="CC0099"/>
                </a:solidFill>
              </a:rPr>
              <a:t>Обучаемые функции активации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E8679-91F6-41D2-A976-28E723D2B9F6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9612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370AD9-A657-4B50-869D-F25B8640E62D}"/>
              </a:ext>
            </a:extLst>
          </p:cNvPr>
          <p:cNvCxnSpPr>
            <a:cxnSpLocks/>
          </p:cNvCxnSpPr>
          <p:nvPr/>
        </p:nvCxnSpPr>
        <p:spPr>
          <a:xfrm flipV="1">
            <a:off x="-58723" y="-58723"/>
            <a:ext cx="813732" cy="1090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C9CFBA5-EB3E-4D91-85EA-A8E495E61F44}"/>
              </a:ext>
            </a:extLst>
          </p:cNvPr>
          <p:cNvCxnSpPr>
            <a:cxnSpLocks/>
          </p:cNvCxnSpPr>
          <p:nvPr/>
        </p:nvCxnSpPr>
        <p:spPr>
          <a:xfrm flipV="1">
            <a:off x="-58723" y="-58722"/>
            <a:ext cx="1988191" cy="771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C0EDE6-C7AB-43E6-9A39-0C04611A233A}"/>
              </a:ext>
            </a:extLst>
          </p:cNvPr>
          <p:cNvCxnSpPr>
            <a:cxnSpLocks/>
          </p:cNvCxnSpPr>
          <p:nvPr/>
        </p:nvCxnSpPr>
        <p:spPr>
          <a:xfrm>
            <a:off x="11316749" y="-58723"/>
            <a:ext cx="939567" cy="604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1F3B58C-1F38-4438-83E2-8E24933F187F}"/>
              </a:ext>
            </a:extLst>
          </p:cNvPr>
          <p:cNvSpPr txBox="1">
            <a:spLocks/>
          </p:cNvSpPr>
          <p:nvPr/>
        </p:nvSpPr>
        <p:spPr>
          <a:xfrm>
            <a:off x="1152305" y="206188"/>
            <a:ext cx="9887389" cy="77178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KAN</a:t>
            </a:r>
            <a:endParaRPr lang="ru-RU" sz="4400" dirty="0">
              <a:highlight>
                <a:srgbClr val="00FF00"/>
              </a:highligh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12BA51-6EE1-4750-8DA8-BF274729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05" y="977974"/>
            <a:ext cx="9887389" cy="5510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ACABF-98FF-43E9-8CA1-E9F8B53E3C69}"/>
              </a:ext>
            </a:extLst>
          </p:cNvPr>
          <p:cNvSpPr txBox="1"/>
          <p:nvPr/>
        </p:nvSpPr>
        <p:spPr>
          <a:xfrm>
            <a:off x="11786532" y="6439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6383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912</Words>
  <Application>Microsoft Office PowerPoint</Application>
  <PresentationFormat>Широкоэкранный</PresentationFormat>
  <Paragraphs>163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Cambria Math</vt:lpstr>
      <vt:lpstr>Roboto</vt:lpstr>
      <vt:lpstr>Montserrat</vt:lpstr>
      <vt:lpstr>Raleway</vt:lpstr>
      <vt:lpstr>Calibri</vt:lpstr>
      <vt:lpstr>Consolas</vt:lpstr>
      <vt:lpstr>Roboto Light</vt:lpstr>
      <vt:lpstr>Office Theme</vt:lpstr>
      <vt:lpstr>1_Office Theme</vt:lpstr>
      <vt:lpstr>Презентация PowerPoint</vt:lpstr>
      <vt:lpstr>Презентация PowerPoint</vt:lpstr>
      <vt:lpstr>Основа AI</vt:lpstr>
      <vt:lpstr>Презентация PowerPoint</vt:lpstr>
      <vt:lpstr>Предложенное решение</vt:lpstr>
      <vt:lpstr>Задачи, поставленные в рамках дипломной работы</vt:lpstr>
      <vt:lpstr>Обоснование средств реализации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1 1</dc:creator>
  <cp:lastModifiedBy>Домашев Сергей Антонович</cp:lastModifiedBy>
  <cp:revision>251</cp:revision>
  <dcterms:modified xsi:type="dcterms:W3CDTF">2025-06-25T10:14:25Z</dcterms:modified>
</cp:coreProperties>
</file>